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Anton"/>
      <p:regular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Didact Gothic"/>
      <p:regular r:id="rId64"/>
    </p:embeddedFont>
    <p:embeddedFont>
      <p:font typeface="Helvetica Neue"/>
      <p:regular r:id="rId65"/>
      <p:bold r:id="rId66"/>
      <p:italic r:id="rId67"/>
      <p:boldItalic r:id="rId68"/>
    </p:embeddedFont>
    <p:embeddedFont>
      <p:font typeface="Helvetica Neue Light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54E2A8-950F-4F9A-A0B1-FEDCABADF8A6}">
  <a:tblStyle styleId="{C254E2A8-950F-4F9A-A0B1-FEDCABADF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7A962E2-CC1F-4DB5-BAEC-918D03414D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HelveticaNeueLight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italic.fntdata"/><Relationship Id="rId70" Type="http://schemas.openxmlformats.org/officeDocument/2006/relationships/font" Target="fonts/HelveticaNeueLight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4.xml"/><Relationship Id="rId64" Type="http://schemas.openxmlformats.org/officeDocument/2006/relationships/font" Target="fonts/DidactGothic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5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18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Ligh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Anton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52e5f25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f52e5f25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52e5f251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f52e5f251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 recomendable tomarse unos minutos para preguntar cómo les resultó la clase anterior y si quedaron dudas, por ejemplo: ¿estuvieron practicando?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 importante incentivar a los estudiantes a que practiquen, a que, aunque se equivoquen, vuelvan a intentar.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52e5f251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f52e5f251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Recomendamos, luego de explicar la teoría, mostrar cómo se hace en vivo. Esto le sirve a los estudiantes al momento de resolver los desafíos de las clases.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52e5f251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f52e5f251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52e5f251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52e5f251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52e5f251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52e5f251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52e5f251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f52e5f251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2e5f251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2e5f251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52e5f251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52e5f251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52e5f251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52e5f251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52e5f251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f52e5f251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52e5f25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f52e5f25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E</a:t>
            </a:r>
            <a:r>
              <a:rPr lang="es">
                <a:solidFill>
                  <a:schemeClr val="dk1"/>
                </a:solidFill>
              </a:rPr>
              <a:t>s recomendable tomarse unos minutos para preguntar cómo les resultó la clase anterior y si quedaron dudas, por ejemplo: ¿estuvieron practicando?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 importante incentivar a los estudiantes a que practiquen, a que, aunque se equivoquen, vuelvan a intentar.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52e5f251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52e5f251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52e5f251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52e5f251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52e5f251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52e5f251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52e5f251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f52e5f251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52e5f251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52e5f251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52e5f251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52e5f251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52e5f251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52e5f251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52e5f251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52e5f251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52e5f251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f52e5f251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Si un estudiante no está pudiendo seguir la clase, es recomendable pedirle que comparta pantalla y el profesor puede guiar en vivo al estudiante ayudando a resolver el error.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52e5f251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f52e5f251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52e5f25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f52e5f25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52e5f251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52e5f251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2e5f251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2e5f251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52e5f251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52e5f251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52e5f251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52e5f251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52e5f251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f52e5f251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52e5f251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52e5f251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52e5f251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52e5f251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52e5f251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52e5f251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52e5f251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52e5f251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52e5f251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f52e5f251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52e5f25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f52e5f25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52e5f251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52e5f251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52e5f251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52e5f251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52e5f251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52e5f251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52e5f251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52e5f251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52e5f2515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52e5f2515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52e5f251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52e5f251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52e5f251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f52e5f251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Momento de consolidación de aprendizajes: utilizar maps + extends + each + operaciones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52e5f251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f52e5f251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Material Ampliado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52e5f251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f52e5f251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</a:rPr>
              <a:t> para que lo podamos incluir en el Repositorio.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52e5f2515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f52e5f251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52e5f25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f52e5f25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52e5f251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f52e5f251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52e5f251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f52e5f251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52e5f2515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52e5f2515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52e5f251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f52e5f251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52e5f251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f52e5f251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Sugerencia</a:t>
            </a:r>
            <a:r>
              <a:rPr lang="es"/>
              <a:t>: </a:t>
            </a:r>
            <a:br>
              <a:rPr lang="es"/>
            </a:br>
            <a:r>
              <a:rPr lang="es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52e5f25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f52e5f25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52e5f2515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f52e5f251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hyperlink" Target="https://sass-lang.com/documentation/at-rules" TargetMode="External"/><Relationship Id="rId6" Type="http://schemas.openxmlformats.org/officeDocument/2006/relationships/hyperlink" Target="https://programacion.ne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3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ss-tricks.com/bem-101/" TargetMode="External"/><Relationship Id="rId4" Type="http://schemas.openxmlformats.org/officeDocument/2006/relationships/hyperlink" Target="https://bit.ly/3a9HLlo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_WtldELxS_Fmi81iFq2erhvdZkzOMX9-drhyBHNWyPg/edit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VAMOS A INICIAR EL PROCESADOR CSS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OPERADORES, CONDICIONALES Y BUCLES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OPERACIONES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4918025" y="849725"/>
            <a:ext cx="29847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OPERACIONES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4331550" y="2051225"/>
            <a:ext cx="4239300" cy="17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SASS puedes realizar operaciones matemáticas básicas en la misma hoja de estilo, y es tan sencillo como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poner el símbolo aritmético adecuado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25" y="849718"/>
            <a:ext cx="3374425" cy="33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5505875" y="3881275"/>
            <a:ext cx="18090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Enlace de interés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163275" y="3694350"/>
            <a:ext cx="22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63275" y="4624863"/>
            <a:ext cx="31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https://programacion.net/</a:t>
            </a: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643801" y="2893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OPERACIONES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197" name="Google Shape;197;p26"/>
          <p:cNvGraphicFramePr/>
          <p:nvPr/>
        </p:nvGraphicFramePr>
        <p:xfrm>
          <a:off x="982100" y="125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73860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ancho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720px;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blue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#4285F4;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green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#33D374;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box_uno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      background-color: $blue;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       width: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ancho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/2; </a:t>
                      </a:r>
                      <a:r>
                        <a:rPr lang="es">
                          <a:solidFill>
                            <a:srgbClr val="666666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/* Ancho de 360*/</a:t>
                      </a:r>
                      <a:endParaRPr>
                        <a:solidFill>
                          <a:srgbClr val="666666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box_dos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         background-color: $green;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          width: ($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ancho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/2)-50;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198" name="Google Shape;198;p26"/>
          <p:cNvSpPr txBox="1"/>
          <p:nvPr/>
        </p:nvSpPr>
        <p:spPr>
          <a:xfrm>
            <a:off x="3971175" y="4461925"/>
            <a:ext cx="67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br>
              <a:rPr b="1" lang="es">
                <a:latin typeface="Didact Gothic"/>
                <a:ea typeface="Didact Gothic"/>
                <a:cs typeface="Didact Gothic"/>
                <a:sym typeface="Didact Gothic"/>
              </a:rPr>
            </a:b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199" name="Google Shape;199;p26"/>
          <p:cNvGraphicFramePr/>
          <p:nvPr/>
        </p:nvGraphicFramePr>
        <p:xfrm>
          <a:off x="5212100" y="17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257010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box_uno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background-color: #4285f4;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width: 360px;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box_dos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background-color: #33d374;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width: 310px;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200" name="Google Shape;200;p26"/>
          <p:cNvSpPr txBox="1"/>
          <p:nvPr/>
        </p:nvSpPr>
        <p:spPr>
          <a:xfrm>
            <a:off x="6895025" y="3957100"/>
            <a:ext cx="67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br>
              <a:rPr b="1" lang="es">
                <a:latin typeface="Didact Gothic"/>
                <a:ea typeface="Didact Gothic"/>
                <a:cs typeface="Didact Gothic"/>
                <a:sym typeface="Didact Gothic"/>
              </a:rPr>
            </a:b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CONDICIONALES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444300" y="1403775"/>
            <a:ext cx="825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establecer reglas para validar si se aplica o no una acción, cambio o asignación en el atributo de un elemento. Estas condiciones podrán incluir comparadores típicos (==, !=, &lt;, &gt;) entre variables, constantes o cualquier expresión intermedia.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s" sz="2400">
                <a:solidFill>
                  <a:schemeClr val="dk1"/>
                </a:solidFill>
                <a:highlight>
                  <a:srgbClr val="FEFEFE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s" sz="2400">
                <a:solidFill>
                  <a:schemeClr val="dk1"/>
                </a:solidFill>
                <a:highlight>
                  <a:srgbClr val="FEFEFE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If: (Si condicional)</a:t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en caso de cumplirse la condición, se ejecutará la generación de código del bloque asociado.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43801" y="2893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29"/>
          <p:cNvGraphicFramePr/>
          <p:nvPr/>
        </p:nvGraphicFramePr>
        <p:xfrm>
          <a:off x="4388688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4713250"/>
              </a:tblGrid>
              <a:tr h="8475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$vista:mobile;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body{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@if $vista == desktop 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@media only screen and (min-width:1024px){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h1{font-size:$h1Desktop;}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h3{font-size:35px;}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p{font-size:$parrafoDesktop;}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} @else if $vista == mobile 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@media only screen and (max-width:767px){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	h1{font-size:$h1Mobile;}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	h3{font-size:25px;}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	p{font-size:$parrafoMobile;}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} @else 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h1{font-size:34px;}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h3{font-size:25px;}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p{font-size:20px;}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5135025">
                <a:tc vMerge="1"/>
              </a:tr>
            </a:tbl>
          </a:graphicData>
        </a:graphic>
      </p:graphicFrame>
      <p:sp>
        <p:nvSpPr>
          <p:cNvPr id="220" name="Google Shape;220;p29"/>
          <p:cNvSpPr txBox="1"/>
          <p:nvPr/>
        </p:nvSpPr>
        <p:spPr>
          <a:xfrm>
            <a:off x="-1672849" y="20187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643801" y="244751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CONDICIONAL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" y="1769366"/>
            <a:ext cx="74485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BUCLES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SASS II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760100" y="1659825"/>
            <a:ext cx="5623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WEB 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643801" y="3023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BUCLES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700200" y="1455450"/>
            <a:ext cx="78564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bucle es una secuencia que repite más de una vez una porción de código, dada cierta condición. Cuando la misma deja de cumplirse, el bucle finaliza.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643800" y="2051900"/>
            <a:ext cx="78564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For: (Para)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3DFFBC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@for $var from  [to|through]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//Bloque de reglas donde podrás utilizar $var mediante interpolación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$var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será el nombre de la variable que queramos utilizar en nuestro bloque.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Tanto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&lt;start&gt;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&lt;end&gt;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endrán que ser expresiones SassScript válidas, que devuelvan números enteros. Por último, si indicamos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‘through’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tendrán en cuenta los valores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&lt;start&gt;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&lt;end&gt;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del bucle; si utilizamos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‘to’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se tendrá en cuenta el valor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&lt;end&gt;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del bucle.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" name="Google Shape;248;p33"/>
          <p:cNvGraphicFramePr/>
          <p:nvPr/>
        </p:nvGraphicFramePr>
        <p:xfrm>
          <a:off x="899488" y="215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56525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@for $i from 1 through 10 {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.col-#{$i}{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width:10% * $i;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}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249" name="Google Shape;249;p33"/>
          <p:cNvSpPr txBox="1"/>
          <p:nvPr/>
        </p:nvSpPr>
        <p:spPr>
          <a:xfrm>
            <a:off x="3377475" y="3734172"/>
            <a:ext cx="96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1724700" y="232075"/>
            <a:ext cx="7749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BUCLES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251" name="Google Shape;251;p33"/>
          <p:cNvGraphicFramePr/>
          <p:nvPr/>
        </p:nvGraphicFramePr>
        <p:xfrm>
          <a:off x="5007550" y="66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280275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.col-1{width:10%;}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.col-2{width:20%;}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.col-3{width:30%;}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.col-4{width:40%;}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.col-5{width:50%;}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.col-6{width:60%;}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.col-7{width:70%;}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.col-8{width:80%;}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.col-9{width:90%;}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.col-10{width:100%;}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252" name="Google Shape;252;p33"/>
          <p:cNvSpPr txBox="1"/>
          <p:nvPr/>
        </p:nvSpPr>
        <p:spPr>
          <a:xfrm>
            <a:off x="7063325" y="3781172"/>
            <a:ext cx="96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1077401" y="1102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BUCLES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750" y="1283940"/>
            <a:ext cx="5424845" cy="347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EACH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643801" y="2982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EACH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816425" y="2291400"/>
            <a:ext cx="4081500" cy="22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ideal para estilos repetitivos que sólo tienen algunas variaciones entre ellos ya que, de cumplirse un característica, realiza dicha acción.</a:t>
            </a:r>
            <a:endParaRPr sz="12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375" y="2623512"/>
            <a:ext cx="3250609" cy="156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745125" y="1449850"/>
            <a:ext cx="7856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regla @each </a:t>
            </a: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facilita la emisión de estilos, o la evaluación del código para cada elemento de una lista, o cada par en un mapa</a:t>
            </a:r>
            <a:r>
              <a:rPr lang="es" sz="18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643800" y="1171500"/>
            <a:ext cx="785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definir una estructura @each de la siguiente manera: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@each $var in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{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//Bloque de reglas donde podremos utilizar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$var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mediante interpolación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}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</a:t>
            </a: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&lt;list&gt;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será cualquier expresión que devuelva una lista de elementos SassScript válida, es decir, una sucesión de elementos separados por comas. 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726051" y="911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EACH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10774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EACH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317075" y="165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4383250"/>
              </a:tblGrid>
              <a:tr h="166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@each $color in blue, yellow, black {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#{$color}{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color:#{$color};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}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2392950">
                <a:tc vMerge="1"/>
              </a:tr>
            </a:tbl>
          </a:graphicData>
        </a:graphic>
      </p:graphicFrame>
      <p:sp>
        <p:nvSpPr>
          <p:cNvPr id="289" name="Google Shape;289;p38"/>
          <p:cNvSpPr txBox="1"/>
          <p:nvPr/>
        </p:nvSpPr>
        <p:spPr>
          <a:xfrm>
            <a:off x="3460775" y="3296325"/>
            <a:ext cx="9201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90" name="Google Shape;290;p38"/>
          <p:cNvGraphicFramePr/>
          <p:nvPr/>
        </p:nvGraphicFramePr>
        <p:xfrm>
          <a:off x="5040275" y="79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863325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.blue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color:blue;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.yellow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color:yellow;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.black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color:black;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291" name="Google Shape;291;p38"/>
          <p:cNvSpPr txBox="1"/>
          <p:nvPr/>
        </p:nvSpPr>
        <p:spPr>
          <a:xfrm>
            <a:off x="7834350" y="3337150"/>
            <a:ext cx="9201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643801" y="2982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EACH EN BOOTSTRAP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475" y="1810665"/>
            <a:ext cx="62674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MAPS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operaciones y decisiones con SASS.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Usar reglas SASS.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16" name="Google Shape;316;p42"/>
          <p:cNvGraphicFramePr/>
          <p:nvPr/>
        </p:nvGraphicFramePr>
        <p:xfrm>
          <a:off x="2028175" y="3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5686425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$map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(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key1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value1, 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key2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value2, 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key3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value3);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317" name="Google Shape;317;p42"/>
          <p:cNvSpPr txBox="1"/>
          <p:nvPr/>
        </p:nvSpPr>
        <p:spPr>
          <a:xfrm>
            <a:off x="3962250" y="4324125"/>
            <a:ext cx="1524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Par clave:valor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703200" y="1066400"/>
            <a:ext cx="80424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mapas son variables cuyo valor es una </a:t>
            </a: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colección de variables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Se definen con un nombre que los identifica. Las claves suelen ser cadenas o números, mientras que los valores pueden ser cualquier tipo de dato.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suponte que se necesita crear una serie de botones para compartir contenido y te exigen tres de diferente color. Para no crearlos uno a uno, generas un mapa  con clave “el botón” y valor “el color que tendrá”.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1093051" y="1912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MAPS 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25" name="Google Shape;325;p43"/>
          <p:cNvGraphicFramePr/>
          <p:nvPr/>
        </p:nvGraphicFramePr>
        <p:xfrm>
          <a:off x="624275" y="130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410250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redes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( </a:t>
                      </a:r>
                      <a:r>
                        <a:rPr lang="es">
                          <a:solidFill>
                            <a:srgbClr val="43434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/*Declaramos nuestro mapa*/</a:t>
                      </a:r>
                      <a:endParaRPr>
                        <a:solidFill>
                          <a:srgbClr val="43434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  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twitter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#55acee,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  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facebook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 #3a5795,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  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send-mail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#C25E30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); 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/*Creamos el bucle para usar los valores del mapa*/</a:t>
                      </a:r>
                      <a:endParaRPr>
                        <a:solidFill>
                          <a:srgbClr val="43434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@each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red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color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in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redes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.btn--#{$red}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 background-color: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color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graphicFrame>
        <p:nvGraphicFramePr>
          <p:cNvPr id="326" name="Google Shape;326;p43"/>
          <p:cNvGraphicFramePr/>
          <p:nvPr/>
        </p:nvGraphicFramePr>
        <p:xfrm>
          <a:off x="5250213" y="43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607375"/>
              </a:tblGrid>
              <a:tr h="161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.btn--twitter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background-color: #55acee;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.btn--facebook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background-color: #3a5795;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.btn--send-mail 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background-color: #C25E30;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4126200">
                <a:tc vMerge="1"/>
              </a:tr>
            </a:tbl>
          </a:graphicData>
        </a:graphic>
      </p:graphicFrame>
      <p:sp>
        <p:nvSpPr>
          <p:cNvPr id="327" name="Google Shape;327;p43"/>
          <p:cNvSpPr txBox="1"/>
          <p:nvPr/>
        </p:nvSpPr>
        <p:spPr>
          <a:xfrm>
            <a:off x="3460775" y="4087199"/>
            <a:ext cx="92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7834350" y="4087199"/>
            <a:ext cx="92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/>
        </p:nvSpPr>
        <p:spPr>
          <a:xfrm>
            <a:off x="766501" y="1198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MAP-GET()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35" name="Google Shape;335;p44"/>
          <p:cNvGraphicFramePr/>
          <p:nvPr/>
        </p:nvGraphicFramePr>
        <p:xfrm>
          <a:off x="624275" y="114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4286200"/>
              </a:tblGrid>
              <a:tr h="805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$estilos: (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color: #3673D9,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centro: center,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tFuente: 35px,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1rem : 1rem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div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background-color: map-get($estilos, color);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text-align: map-get($estilos, centro);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padding: map-get($estilos, 1rem);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font-size:map-get($estilos, tFuente);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777575">
                <a:tc vMerge="1"/>
              </a:tr>
            </a:tbl>
          </a:graphicData>
        </a:graphic>
      </p:graphicFrame>
      <p:graphicFrame>
        <p:nvGraphicFramePr>
          <p:cNvPr id="336" name="Google Shape;336;p44"/>
          <p:cNvGraphicFramePr/>
          <p:nvPr/>
        </p:nvGraphicFramePr>
        <p:xfrm>
          <a:off x="5097113" y="189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607375"/>
              </a:tblGrid>
              <a:tr h="1039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div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background-color:#3673D9;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Text-align:center;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Padding:1rem;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Font-size:35px;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2086825">
                <a:tc vMerge="1"/>
              </a:tr>
            </a:tbl>
          </a:graphicData>
        </a:graphic>
      </p:graphicFrame>
      <p:sp>
        <p:nvSpPr>
          <p:cNvPr id="337" name="Google Shape;337;p44"/>
          <p:cNvSpPr txBox="1"/>
          <p:nvPr/>
        </p:nvSpPr>
        <p:spPr>
          <a:xfrm>
            <a:off x="3828175" y="4485199"/>
            <a:ext cx="92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>
            <a:off x="7701138" y="3697799"/>
            <a:ext cx="92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 txBox="1"/>
          <p:nvPr/>
        </p:nvSpPr>
        <p:spPr>
          <a:xfrm>
            <a:off x="746076" y="2320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MAPS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5" name="Google Shape;3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50" y="1375625"/>
            <a:ext cx="4147049" cy="3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899" y="1598100"/>
            <a:ext cx="4146301" cy="286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EXTEND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EXTEND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47"/>
          <p:cNvSpPr txBox="1"/>
          <p:nvPr/>
        </p:nvSpPr>
        <p:spPr>
          <a:xfrm>
            <a:off x="573750" y="1377675"/>
            <a:ext cx="7996500" cy="29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menudo, al diseñar una página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clase debe tener todos los estilos de otra clase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así como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sus propios estilos específicos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En esos casos usamos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@extend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para traer los estilos de otra clase.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la metodología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BEM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fomenta las clases modificadoras que van en los mismos elementos que las clases de bloque o elemento.  Pero esto puede crear HTML desordenado, es propenso a errores al olvidar incluir ambas clases, y puede traer problemas de estilo no semántico a su marcado.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/>
        </p:nvSpPr>
        <p:spPr>
          <a:xfrm>
            <a:off x="643801" y="2245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EXTEND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66" name="Google Shape;366;p48"/>
          <p:cNvGraphicFramePr/>
          <p:nvPr/>
        </p:nvGraphicFramePr>
        <p:xfrm>
          <a:off x="2706200" y="168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731600"/>
              </a:tblGrid>
              <a:tr h="179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&lt;div </a:t>
                      </a: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class</a:t>
                      </a: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="</a:t>
                      </a: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redsocial redsocial--nueva</a:t>
                      </a: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"&gt;</a:t>
                      </a:r>
                      <a:endParaRPr sz="16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¡Esta es una nueva red social!</a:t>
                      </a:r>
                      <a:endParaRPr sz="16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&lt;/div&gt;</a:t>
                      </a:r>
                      <a:endParaRPr sz="16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2511575">
                <a:tc vMerge="1"/>
              </a:tr>
            </a:tbl>
          </a:graphicData>
        </a:graphic>
      </p:graphicFrame>
      <p:sp>
        <p:nvSpPr>
          <p:cNvPr id="367" name="Google Shape;367;p48"/>
          <p:cNvSpPr txBox="1"/>
          <p:nvPr/>
        </p:nvSpPr>
        <p:spPr>
          <a:xfrm>
            <a:off x="5576200" y="3720350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HTML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49"/>
          <p:cNvGraphicFramePr/>
          <p:nvPr/>
        </p:nvGraphicFramePr>
        <p:xfrm>
          <a:off x="769212" y="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488975"/>
              </a:tblGrid>
              <a:tr h="12275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.boton 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width:200px;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height:50px;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background-color:white;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text-align:center;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color:black;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border-radius:20px;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border:1px solid black;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.boton--aceptar{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@extend .boton;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background-color:green;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color:yellow;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.boton--cancelar{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@extend .boton;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background-color:red;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color:yellow;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5131225">
                <a:tc vMerge="1"/>
              </a:tr>
            </a:tbl>
          </a:graphicData>
        </a:graphic>
      </p:graphicFrame>
      <p:sp>
        <p:nvSpPr>
          <p:cNvPr id="373" name="Google Shape;373;p49"/>
          <p:cNvSpPr txBox="1"/>
          <p:nvPr/>
        </p:nvSpPr>
        <p:spPr>
          <a:xfrm>
            <a:off x="3209900" y="4515275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/>
          </a:p>
        </p:txBody>
      </p:sp>
      <p:graphicFrame>
        <p:nvGraphicFramePr>
          <p:cNvPr id="374" name="Google Shape;374;p49"/>
          <p:cNvGraphicFramePr/>
          <p:nvPr/>
        </p:nvGraphicFramePr>
        <p:xfrm>
          <a:off x="5211050" y="35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163200"/>
              </a:tblGrid>
              <a:tr h="955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.boton, .boton--aceptar, .boton--cancelar </a:t>
                      </a: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width:200px;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height:50px;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background-color:white;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text-align:center;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color:black;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border-radius:20px;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border:1px solid black;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.boton--aceptar</a:t>
                      </a: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background-color:green;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color:yellow;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.boton--cancelar</a:t>
                      </a: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background-color:red;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color:yellow;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6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E8E7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E8E7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8E7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8E7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22750">
                <a:tc vMerge="1"/>
              </a:tr>
            </a:tbl>
          </a:graphicData>
        </a:graphic>
      </p:graphicFrame>
      <p:sp>
        <p:nvSpPr>
          <p:cNvPr id="375" name="Google Shape;375;p49"/>
          <p:cNvSpPr txBox="1"/>
          <p:nvPr/>
        </p:nvSpPr>
        <p:spPr>
          <a:xfrm>
            <a:off x="7512650" y="4210050"/>
            <a:ext cx="8616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643801" y="2449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EXTEND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938" y="1279250"/>
            <a:ext cx="5156125" cy="35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MIXINS</a:t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8" name="Google Shape;38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483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SASS: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preprocesador de CSS que te permite escribir un código, el cual luego se transforma (compila) en un archivo de CSS puro.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genera un código más limpio y sencillo de mantener y editar, a través de una estructura ordenada, usando un lenguaje de estilos.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4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Sintaxis: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Sass cuentas con dos diferentes tipos de sintaxis: SCSS y SASS. La primera y más popular, es conocida como SCSS (Sassy CSS). Es muy similar a la sintaxis nativa de CSS, tanto así que te permite importar hojas de estilos CSS (copiar y pegar) directamente en un archivo SCSS, y obtener un resultado válido.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674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400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Nesting o anidación: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anidación de SASS, puedes organizar tu hoja de estilo de una manera que se asemeja a la de HTML, lo que reduce la posibilidad de conflictos en el CSS.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3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Import: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permite incluir la fuente de tus archivos individuales en una hoja de estilo maestra.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3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Vars (variables):</a:t>
            </a:r>
            <a:r>
              <a:rPr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una manera de guardar información que necesites reutilizar en tus hojas de estilos: colores, dimensiones, fuentes o cualquier otro valor. SASS utiliza el símbolo dólar ($) al principio de la palabra clave para crear una variable.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 txBox="1"/>
          <p:nvPr/>
        </p:nvSpPr>
        <p:spPr>
          <a:xfrm>
            <a:off x="925950" y="1217800"/>
            <a:ext cx="72921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permiten </a:t>
            </a: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estilos que pueden ser reutilizados en tu proyecto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Una de las mayores diferencias con los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Extend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que los Mixins pueden recibir argumentos, los cuales nos permitirán producir una gran variedad de estilos con unas simples líneas.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1398013" y="37157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MIXINS</a:t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350" y="2619824"/>
            <a:ext cx="4041325" cy="2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/>
        </p:nvSpPr>
        <p:spPr>
          <a:xfrm>
            <a:off x="925950" y="1230025"/>
            <a:ext cx="7292100" cy="2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tenemos un poco más claro cuales son las diferencias entre estas importantes características de SASS. Recuerden que utilizaremos: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1398000" y="4071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MIXINS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04" name="Google Shape;404;p53"/>
          <p:cNvGraphicFramePr/>
          <p:nvPr/>
        </p:nvGraphicFramePr>
        <p:xfrm>
          <a:off x="952500" y="215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{77A962E2-CC1F-4DB5-BAEC-918D03414DFB}</a:tableStyleId>
              </a:tblPr>
              <a:tblGrid>
                <a:gridCol w="3619500"/>
                <a:gridCol w="3619500"/>
              </a:tblGrid>
              <a:tr h="2267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Extends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compartir fragmentos de estilos idénticos entre componentes.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Mixins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reutilizar fragmentos de estilos que puedan tener un resultado diferente en cada lugar donde los declaremos.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/>
        </p:nvSpPr>
        <p:spPr>
          <a:xfrm>
            <a:off x="643801" y="2538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MIXINS </a:t>
            </a: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CON PAR</a:t>
            </a:r>
            <a:r>
              <a:rPr i="1" lang="es" sz="4000">
                <a:solidFill>
                  <a:srgbClr val="202124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Á</a:t>
            </a: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METRO</a:t>
            </a:r>
            <a:endParaRPr i="1" sz="4000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11" name="Google Shape;411;p54"/>
          <p:cNvGraphicFramePr/>
          <p:nvPr/>
        </p:nvGraphicFramePr>
        <p:xfrm>
          <a:off x="1433938" y="156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488975"/>
              </a:tblGrid>
              <a:tr h="13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@mixin sizes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($width, $height)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height: $height;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width: $width;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.box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@include sizes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(500px, 50px);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2927200">
                <a:tc vMerge="1"/>
              </a:tr>
            </a:tbl>
          </a:graphicData>
        </a:graphic>
      </p:graphicFrame>
      <p:sp>
        <p:nvSpPr>
          <p:cNvPr id="412" name="Google Shape;412;p54"/>
          <p:cNvSpPr txBox="1"/>
          <p:nvPr/>
        </p:nvSpPr>
        <p:spPr>
          <a:xfrm>
            <a:off x="4061325" y="4005700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/>
          </a:p>
        </p:txBody>
      </p:sp>
      <p:graphicFrame>
        <p:nvGraphicFramePr>
          <p:cNvPr id="413" name="Google Shape;413;p54"/>
          <p:cNvGraphicFramePr/>
          <p:nvPr/>
        </p:nvGraphicFramePr>
        <p:xfrm>
          <a:off x="5539675" y="2155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2028250"/>
              </a:tblGrid>
              <a:tr h="138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.box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height: 50px;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width: 500px;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738125">
                <a:tc vMerge="1"/>
              </a:tr>
            </a:tbl>
          </a:graphicData>
        </a:graphic>
      </p:graphicFrame>
      <p:sp>
        <p:nvSpPr>
          <p:cNvPr id="414" name="Google Shape;414;p54"/>
          <p:cNvSpPr txBox="1"/>
          <p:nvPr/>
        </p:nvSpPr>
        <p:spPr>
          <a:xfrm>
            <a:off x="6868325" y="3411225"/>
            <a:ext cx="699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643801" y="1619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MIXINS </a:t>
            </a: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SIN PAR</a:t>
            </a:r>
            <a:r>
              <a:rPr i="1" lang="es" sz="4000">
                <a:solidFill>
                  <a:srgbClr val="202124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Á</a:t>
            </a: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METRO</a:t>
            </a:r>
            <a:endParaRPr i="1" sz="4000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21" name="Google Shape;421;p55"/>
          <p:cNvGraphicFramePr/>
          <p:nvPr/>
        </p:nvGraphicFramePr>
        <p:xfrm>
          <a:off x="964488" y="148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3488975"/>
              </a:tblGrid>
              <a:tr h="130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@mixin flex-row-center{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display:flex;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flex-direction:row;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justify-content:center;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.box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@include flex-rox-center;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162625">
                <a:tc vMerge="1"/>
              </a:tr>
            </a:tbl>
          </a:graphicData>
        </a:graphic>
      </p:graphicFrame>
      <p:sp>
        <p:nvSpPr>
          <p:cNvPr id="422" name="Google Shape;422;p55"/>
          <p:cNvSpPr txBox="1"/>
          <p:nvPr/>
        </p:nvSpPr>
        <p:spPr>
          <a:xfrm>
            <a:off x="3710400" y="4163425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/>
          </a:p>
        </p:txBody>
      </p:sp>
      <p:graphicFrame>
        <p:nvGraphicFramePr>
          <p:cNvPr id="423" name="Google Shape;423;p55"/>
          <p:cNvGraphicFramePr/>
          <p:nvPr/>
        </p:nvGraphicFramePr>
        <p:xfrm>
          <a:off x="5080425" y="197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{C254E2A8-950F-4F9A-A0B1-FEDCABADF8A6}</a:tableStyleId>
              </a:tblPr>
              <a:tblGrid>
                <a:gridCol w="2953175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.box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Display:flex;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flex-direction:row;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justify-content:center;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424" name="Google Shape;424;p55"/>
          <p:cNvSpPr txBox="1"/>
          <p:nvPr/>
        </p:nvSpPr>
        <p:spPr>
          <a:xfrm>
            <a:off x="7416900" y="3458700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 txBox="1"/>
          <p:nvPr/>
        </p:nvSpPr>
        <p:spPr>
          <a:xfrm>
            <a:off x="643801" y="150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MIXINS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1" name="Google Shape;431;p56"/>
          <p:cNvPicPr preferRelativeResize="0"/>
          <p:nvPr/>
        </p:nvPicPr>
        <p:blipFill rotWithShape="1">
          <a:blip r:embed="rId4">
            <a:alphaModFix/>
          </a:blip>
          <a:srcRect b="0" l="0" r="5437" t="0"/>
          <a:stretch/>
        </p:blipFill>
        <p:spPr>
          <a:xfrm>
            <a:off x="1639725" y="1188050"/>
            <a:ext cx="5864525" cy="34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8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 EN LOS BREAKOUT ROOMS!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9" name="Google Shape;44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/>
        </p:nvSpPr>
        <p:spPr>
          <a:xfrm>
            <a:off x="2854525" y="1734438"/>
            <a:ext cx="571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Más información sobre BEM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BEM 101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Más información sobre OOCSS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Smashing Magazine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0"/>
          <p:cNvSpPr/>
          <p:nvPr/>
        </p:nvSpPr>
        <p:spPr>
          <a:xfrm>
            <a:off x="15688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15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65" name="Google Shape;4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483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BEM: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significa Modificador de Bloques de Elementos (Block Element Modifier) por sus siglas en inglés. Sugiere una manera estructurada de nombrar tus clases, basada en las propiedades del elemento en cuestión.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4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Bloque:</a:t>
            </a: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contenedor o contexto donde el elemento se encuentra presente.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3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Modificador:</a:t>
            </a:r>
            <a:r>
              <a:rPr b="1"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modificar el estilo de un elemento específico.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3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Elemento: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de las piezas que compondrán la estructura de un bloque. El bloque es el todo, y los elementos son las piezas de este bloque.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1" name="Google Shape;471;p62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 de operaciones y decisiones con SASS.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77" name="Google Shape;47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999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14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237500" y="2947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237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Operadores, condicionales y bucles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2" name="Google Shape;102;p19"/>
          <p:cNvCxnSpPr>
            <a:stCxn id="101" idx="2"/>
          </p:cNvCxnSpPr>
          <p:nvPr/>
        </p:nvCxnSpPr>
        <p:spPr>
          <a:xfrm>
            <a:off x="963950" y="1755378"/>
            <a:ext cx="0" cy="1185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3" name="Google Shape;103;p19"/>
          <p:cNvSpPr/>
          <p:nvPr/>
        </p:nvSpPr>
        <p:spPr>
          <a:xfrm>
            <a:off x="2648700" y="312918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son?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4" name="Google Shape;104;p19"/>
          <p:cNvCxnSpPr>
            <a:endCxn id="103" idx="1"/>
          </p:cNvCxnSpPr>
          <p:nvPr/>
        </p:nvCxnSpPr>
        <p:spPr>
          <a:xfrm>
            <a:off x="1690500" y="326958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1690388" y="3269625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6" name="Google Shape;106;p19"/>
          <p:cNvSpPr/>
          <p:nvPr/>
        </p:nvSpPr>
        <p:spPr>
          <a:xfrm>
            <a:off x="2642480" y="3496240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Extend y Mixins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2648593" y="131152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Operaciones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>
            <a:endCxn id="107" idx="1"/>
          </p:cNvCxnSpPr>
          <p:nvPr/>
        </p:nvCxnSpPr>
        <p:spPr>
          <a:xfrm>
            <a:off x="1690393" y="145192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9" name="Google Shape;109;p19"/>
          <p:cNvCxnSpPr>
            <a:endCxn id="110" idx="1"/>
          </p:cNvCxnSpPr>
          <p:nvPr/>
        </p:nvCxnSpPr>
        <p:spPr>
          <a:xfrm>
            <a:off x="1690400" y="1451950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0" name="Google Shape;110;p19"/>
          <p:cNvSpPr/>
          <p:nvPr/>
        </p:nvSpPr>
        <p:spPr>
          <a:xfrm>
            <a:off x="2648600" y="1671550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19"/>
          <p:cNvCxnSpPr>
            <a:endCxn id="112" idx="1"/>
          </p:cNvCxnSpPr>
          <p:nvPr/>
        </p:nvCxnSpPr>
        <p:spPr>
          <a:xfrm>
            <a:off x="1690400" y="1451975"/>
            <a:ext cx="958200" cy="72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2" name="Google Shape;112;p19"/>
          <p:cNvSpPr/>
          <p:nvPr/>
        </p:nvSpPr>
        <p:spPr>
          <a:xfrm>
            <a:off x="2648600" y="203157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Bucles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19"/>
          <p:cNvCxnSpPr/>
          <p:nvPr/>
        </p:nvCxnSpPr>
        <p:spPr>
          <a:xfrm>
            <a:off x="2164850" y="1451925"/>
            <a:ext cx="9300" cy="106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2164850" y="2517825"/>
            <a:ext cx="492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5" name="Google Shape;115;p19"/>
          <p:cNvSpPr/>
          <p:nvPr/>
        </p:nvSpPr>
        <p:spPr>
          <a:xfrm>
            <a:off x="2648725" y="240037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SASS II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Servidores y SEO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3" name="Google Shape;143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769813" y="25039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SASS I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0688" y="25635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185175" y="2501448"/>
            <a:ext cx="1389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INVESTIGACIÓN GENERATIVA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6800" y="2507563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6571288" y="250393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SASS II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2163" y="2563538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809550" y="1745125"/>
            <a:ext cx="7524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6211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9463" y="2785350"/>
            <a:ext cx="3085045" cy="1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